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9"/>
  </p:notesMasterIdLst>
  <p:sldIdLst>
    <p:sldId id="256" r:id="rId5"/>
    <p:sldId id="257" r:id="rId6"/>
    <p:sldId id="258" r:id="rId7"/>
    <p:sldId id="273" r:id="rId8"/>
    <p:sldId id="274" r:id="rId9"/>
    <p:sldId id="275" r:id="rId10"/>
    <p:sldId id="276" r:id="rId11"/>
    <p:sldId id="277" r:id="rId12"/>
    <p:sldId id="278" r:id="rId13"/>
    <p:sldId id="260" r:id="rId14"/>
    <p:sldId id="280" r:id="rId15"/>
    <p:sldId id="284" r:id="rId16"/>
    <p:sldId id="281" r:id="rId17"/>
    <p:sldId id="282" r:id="rId18"/>
    <p:sldId id="283" r:id="rId19"/>
    <p:sldId id="263" r:id="rId20"/>
    <p:sldId id="264" r:id="rId21"/>
    <p:sldId id="279" r:id="rId22"/>
    <p:sldId id="265" r:id="rId23"/>
    <p:sldId id="266" r:id="rId24"/>
    <p:sldId id="267" r:id="rId25"/>
    <p:sldId id="268" r:id="rId26"/>
    <p:sldId id="270" r:id="rId27"/>
    <p:sldId id="271" r:id="rId2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4" autoAdjust="0"/>
    <p:restoredTop sz="94660"/>
  </p:normalViewPr>
  <p:slideViewPr>
    <p:cSldViewPr snapToGrid="0">
      <p:cViewPr varScale="1">
        <p:scale>
          <a:sx n="153" d="100"/>
          <a:sy n="153" d="100"/>
        </p:scale>
        <p:origin x="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21</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22</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199777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9</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Vi skal igennem 4 store emner:</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Problemløsning (hvordan kommer man i gang med at skrive kode, når man kun har en opgavebeskrivelse?)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Test af kode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Parallelitet i vores programmer og de synkroniseringsproblemer, der følger med når man har flere tråde.</a:t>
            </a:r>
            <a:endParaRPr lang="en-US" sz="2000" b="0" strike="noStrike" spc="-1">
              <a:latin typeface="Arial"/>
            </a:endParaRPr>
          </a:p>
          <a:p>
            <a:pPr marL="285840" indent="-285480">
              <a:lnSpc>
                <a:spcPct val="100000"/>
              </a:lnSpc>
              <a:buClr>
                <a:srgbClr val="000000"/>
              </a:buClr>
              <a:buFont typeface="Arial"/>
              <a:buChar char="•"/>
            </a:pPr>
            <a:r>
              <a:rPr lang="da-DK" sz="2000" b="0" strike="noStrike" spc="-1">
                <a:latin typeface="Arial"/>
              </a:rPr>
              <a:t>Design patterns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da-DK" sz="2000" b="0" strike="noStrike" spc="-1">
                <a:latin typeface="Arial"/>
              </a:rPr>
              <a:t>Og et enkelt mindre emne: Konfiguration</a:t>
            </a:r>
            <a:endParaRPr lang="en-US" sz="2000" b="0" strike="noStrike" spc="-1">
              <a:latin typeface="Arial"/>
            </a:endParaRPr>
          </a:p>
          <a:p>
            <a:pPr>
              <a:lnSpc>
                <a:spcPct val="100000"/>
              </a:lnSpc>
            </a:pPr>
            <a:endParaRPr lang="en-US" sz="2000" b="0" strike="noStrike" spc="-1">
              <a:latin typeface="Arial"/>
            </a:endParaRPr>
          </a:p>
          <a:p>
            <a:pPr>
              <a:lnSpc>
                <a:spcPct val="100000"/>
              </a:lnSpc>
            </a:pPr>
            <a:endParaRPr lang="en-US" sz="2000" b="0" strike="noStrike" spc="-1">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18</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18/08/2023</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18/08/2023</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4.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5" name="Au logo"/>
          <p:cNvPicPr/>
          <p:nvPr/>
        </p:nvPicPr>
        <p:blipFill>
          <a:blip r:embed="rId15"/>
          <a:stretch/>
        </p:blipFill>
        <p:spPr>
          <a:xfrm>
            <a:off x="302400" y="5997600"/>
            <a:ext cx="557280" cy="557640"/>
          </a:xfrm>
          <a:prstGeom prst="rect">
            <a:avLst/>
          </a:prstGeom>
          <a:ln>
            <a:noFill/>
          </a:ln>
        </p:spPr>
      </p:pic>
      <p:sp>
        <p:nvSpPr>
          <p:cNvPr id="6" name="CustomShape 5"/>
          <p:cNvSpPr/>
          <p:nvPr/>
        </p:nvSpPr>
        <p:spPr>
          <a:xfrm>
            <a:off x="972000" y="5997600"/>
            <a:ext cx="2349720" cy="670320"/>
          </a:xfrm>
          <a:prstGeom prst="rect">
            <a:avLst/>
          </a:prstGeom>
          <a:noFill/>
          <a:ln>
            <a:noFill/>
          </a:ln>
        </p:spPr>
        <p:style>
          <a:lnRef idx="0">
            <a:scrgbClr r="0" g="0" b="0"/>
          </a:lnRef>
          <a:fillRef idx="0">
            <a:scrgbClr r="0" g="0" b="0"/>
          </a:fillRef>
          <a:effectRef idx="0">
            <a:scrgbClr r="0" g="0" b="0"/>
          </a:effectRef>
          <a:fontRef idx="minor"/>
        </p:style>
        <p:txBody>
          <a:bodyPr lIns="0" tIns="583200" rIns="0" bIns="0">
            <a:spAutoFit/>
          </a:bodyPr>
          <a:lstStyle/>
          <a:p>
            <a:pPr>
              <a:lnSpc>
                <a:spcPct val="95000"/>
              </a:lnSpc>
            </a:pPr>
            <a:r>
              <a:rPr lang="en-GB" sz="600" b="0" strike="noStrike" cap="all" spc="38">
                <a:solidFill>
                  <a:srgbClr val="FFFFFF"/>
                </a:solidFill>
                <a:latin typeface="AU Passata Light"/>
              </a:rPr>
              <a:t>Aarhus University School of Engineering</a:t>
            </a:r>
            <a:endParaRPr lang="en-US" sz="600" b="0" strike="noStrike" spc="-1">
              <a:latin typeface="Arial"/>
            </a:endParaRPr>
          </a:p>
        </p:txBody>
      </p:sp>
      <p:sp>
        <p:nvSpPr>
          <p:cNvPr id="7" name="CustomShape 6"/>
          <p:cNvSpPr/>
          <p:nvPr/>
        </p:nvSpPr>
        <p:spPr>
          <a:xfrm>
            <a:off x="530640" y="5997600"/>
            <a:ext cx="883080" cy="446760"/>
          </a:xfrm>
          <a:prstGeom prst="rect">
            <a:avLst/>
          </a:prstGeom>
          <a:noFill/>
          <a:ln>
            <a:noFill/>
          </a:ln>
        </p:spPr>
        <p:style>
          <a:lnRef idx="0">
            <a:scrgbClr r="0" g="0" b="0"/>
          </a:lnRef>
          <a:fillRef idx="0">
            <a:scrgbClr r="0" g="0" b="0"/>
          </a:fillRef>
          <a:effectRef idx="0">
            <a:scrgbClr r="0" g="0" b="0"/>
          </a:effectRef>
          <a:fontRef idx="minor"/>
        </p:style>
        <p:txBody>
          <a:bodyPr wrap="none" lIns="0" tIns="309600" rIns="0" bIns="0">
            <a:spAutoFit/>
          </a:bodyPr>
          <a:lstStyle/>
          <a:p>
            <a:pPr>
              <a:lnSpc>
                <a:spcPct val="90000"/>
              </a:lnSpc>
            </a:pPr>
            <a:r>
              <a:rPr lang="en-GB" sz="1000" b="0" strike="noStrike" cap="all" spc="-1">
                <a:solidFill>
                  <a:srgbClr val="FFFFFF"/>
                </a:solidFill>
                <a:latin typeface="AU Passata"/>
              </a:rPr>
              <a:t>Aarhus University</a:t>
            </a:r>
            <a:endParaRPr lang="en-US" sz="1000" b="0" strike="noStrike" spc="-1">
              <a:latin typeface="Arial"/>
            </a:endParaRPr>
          </a:p>
        </p:txBody>
      </p:sp>
      <p:pic>
        <p:nvPicPr>
          <p:cNvPr id="8" name="SecondaryLogo"/>
          <p:cNvPicPr/>
          <p:nvPr/>
        </p:nvPicPr>
        <p:blipFill>
          <a:blip r:embed="rId16"/>
          <a:stretch/>
        </p:blipFill>
        <p:spPr>
          <a:xfrm>
            <a:off x="10206000" y="5997600"/>
            <a:ext cx="1657800" cy="557640"/>
          </a:xfrm>
          <a:prstGeom prst="rect">
            <a:avLst/>
          </a:prstGeom>
          <a:ln>
            <a:noFill/>
          </a:ln>
        </p:spPr>
      </p:pic>
      <p:sp>
        <p:nvSpPr>
          <p:cNvPr id="9" name="CustomShape 7"/>
          <p:cNvSpPr/>
          <p:nvPr/>
        </p:nvSpPr>
        <p:spPr>
          <a:xfrm>
            <a:off x="6239880" y="5997600"/>
            <a:ext cx="2981880" cy="677880"/>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a:solidFill>
                  <a:srgbClr val="FFFFFF"/>
                </a:solidFill>
                <a:latin typeface="Gill Sans MT"/>
              </a:rPr>
              <a:t>Michael Loft</a:t>
            </a:r>
            <a:endParaRPr lang="en-US" sz="700" b="0" strike="noStrike" spc="-1">
              <a:latin typeface="Arial"/>
            </a:endParaRPr>
          </a:p>
          <a:p>
            <a:pPr>
              <a:lnSpc>
                <a:spcPct val="95000"/>
              </a:lnSpc>
            </a:pPr>
            <a:r>
              <a:rPr lang="en-GB" sz="700" b="0" strike="noStrike" cap="all" spc="-1">
                <a:solidFill>
                  <a:srgbClr val="FFFFFF"/>
                </a:solidFill>
                <a:latin typeface="Gill Sans MT"/>
              </a:rPr>
              <a:t>ml@ase.au.dk</a:t>
            </a:r>
            <a:endParaRPr lang="en-US" sz="700" b="0" strike="noStrike" spc="-1">
              <a:latin typeface="Arial"/>
            </a:endParaRPr>
          </a:p>
        </p:txBody>
      </p:sp>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13.xml"/><Relationship Id="rId6" Type="http://schemas.openxmlformats.org/officeDocument/2006/relationships/image" Target="../media/image21.sv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svg"/><Relationship Id="rId19" Type="http://schemas.openxmlformats.org/officeDocument/2006/relationships/image" Target="../media/image34.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
        <p:nvSpPr>
          <p:cNvPr id="178" name="TextShape 2"/>
          <p:cNvSpPr txBox="1"/>
          <p:nvPr/>
        </p:nvSpPr>
        <p:spPr>
          <a:xfrm>
            <a:off x="985680" y="3715560"/>
            <a:ext cx="7160760" cy="1745640"/>
          </a:xfrm>
          <a:prstGeom prst="rect">
            <a:avLst/>
          </a:prstGeom>
          <a:noFill/>
          <a:ln>
            <a:noFill/>
          </a:ln>
        </p:spPr>
        <p:txBody>
          <a:bodyPr>
            <a:noAutofit/>
          </a:bodyPr>
          <a:lstStyle/>
          <a:p>
            <a:endParaRPr lang="da-DK" sz="2800" b="0" strike="noStrike" spc="-1">
              <a:solidFill>
                <a:srgbClr val="000000"/>
              </a:solidFill>
              <a:latin typeface="Gill Sans MT"/>
            </a:endParaRPr>
          </a:p>
        </p:txBody>
      </p:sp>
      <p:sp>
        <p:nvSpPr>
          <p:cNvPr id="179" name="TextShape 3"/>
          <p:cNvSpPr txBox="1"/>
          <p:nvPr/>
        </p:nvSpPr>
        <p:spPr>
          <a:xfrm>
            <a:off x="985680" y="1905120"/>
            <a:ext cx="9754920" cy="1274040"/>
          </a:xfrm>
          <a:prstGeom prst="rect">
            <a:avLst/>
          </a:prstGeom>
          <a:noFill/>
          <a:ln>
            <a:noFill/>
          </a:ln>
        </p:spPr>
        <p:txBody>
          <a:bodyPr>
            <a:noAutofit/>
          </a:bodyPr>
          <a:lstStyle/>
          <a:p>
            <a:pPr>
              <a:lnSpc>
                <a:spcPct val="90000"/>
              </a:lnSpc>
              <a:spcBef>
                <a:spcPts val="1001"/>
              </a:spcBef>
            </a:pPr>
            <a:r>
              <a:rPr lang="da-DK" sz="4400" b="0" strike="noStrike" spc="-1">
                <a:solidFill>
                  <a:srgbClr val="FFFFFF"/>
                </a:solidFill>
                <a:latin typeface="Gill Sans MT"/>
              </a:rPr>
              <a:t>ST3ITS3 Introduktion</a:t>
            </a:r>
            <a:endParaRPr lang="da-DK" sz="4400" b="0" strike="noStrike" spc="-1">
              <a:solidFill>
                <a:srgbClr val="000000"/>
              </a:solidFill>
              <a:latin typeface="Gill Sans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- 10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50500" lnSpcReduction="200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651" y="131184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Dækkes i SW4SWT (5 ECTS) – eksamineres af os </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73000" lnSpcReduction="20000"/>
          </a:bodyPr>
          <a:lstStyle/>
          <a:p>
            <a:pPr>
              <a:lnSpc>
                <a:spcPct val="90000"/>
              </a:lnSpc>
              <a:spcBef>
                <a:spcPts val="1001"/>
              </a:spcBef>
            </a:pPr>
            <a:r>
              <a:rPr lang="en-GB" sz="2800" b="1" dirty="0">
                <a:effectLst/>
              </a:rPr>
              <a:t>…</a:t>
            </a:r>
            <a:endParaRPr lang="en-GB" sz="2800" dirty="0"/>
          </a:p>
          <a:p>
            <a:pPr>
              <a:lnSpc>
                <a:spcPct val="90000"/>
              </a:lnSpc>
              <a:spcBef>
                <a:spcPts val="1001"/>
              </a:spcBef>
            </a:pPr>
            <a:r>
              <a:rPr lang="en-GB" sz="2800" b="1" dirty="0" err="1">
                <a:effectLst/>
              </a:rPr>
              <a:t>Anvende</a:t>
            </a:r>
            <a:r>
              <a:rPr lang="en-GB" sz="2800" dirty="0"/>
              <a:t> et unit test framework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Identificere</a:t>
            </a:r>
            <a:r>
              <a:rPr lang="en-GB" sz="2800" dirty="0"/>
              <a:t> </a:t>
            </a:r>
            <a:r>
              <a:rPr lang="en-GB" sz="2800" dirty="0" err="1"/>
              <a:t>afhængigheder</a:t>
            </a:r>
            <a:r>
              <a:rPr lang="en-GB" sz="2800" dirty="0"/>
              <a:t> </a:t>
            </a:r>
            <a:r>
              <a:rPr lang="en-GB" sz="2800" dirty="0" err="1"/>
              <a:t>i</a:t>
            </a:r>
            <a:r>
              <a:rPr lang="en-GB" sz="2800" dirty="0"/>
              <a:t> software </a:t>
            </a:r>
            <a:r>
              <a:rPr lang="en-GB" sz="2800" dirty="0" err="1"/>
              <a:t>og</a:t>
            </a:r>
            <a:r>
              <a:rPr lang="en-GB" sz="2800" dirty="0"/>
              <a:t> </a:t>
            </a:r>
            <a:r>
              <a:rPr lang="en-GB" sz="2800" b="1" dirty="0" err="1">
                <a:effectLst/>
              </a:rPr>
              <a:t>anvende</a:t>
            </a:r>
            <a:r>
              <a:rPr lang="en-GB" sz="2800" dirty="0"/>
              <a:t> </a:t>
            </a:r>
            <a:r>
              <a:rPr lang="en-GB" sz="2800" dirty="0" err="1"/>
              <a:t>designteknikker</a:t>
            </a:r>
            <a:r>
              <a:rPr lang="en-GB" sz="2800" dirty="0"/>
              <a:t> </a:t>
            </a:r>
            <a:r>
              <a:rPr lang="en-GB" sz="2800" dirty="0" err="1"/>
              <a:t>til</a:t>
            </a:r>
            <a:r>
              <a:rPr lang="en-GB" sz="2800" dirty="0"/>
              <a:t> at </a:t>
            </a:r>
            <a:r>
              <a:rPr lang="en-GB" sz="2800" dirty="0" err="1"/>
              <a:t>reducere</a:t>
            </a:r>
            <a:r>
              <a:rPr lang="en-GB" sz="2800" dirty="0"/>
              <a:t> </a:t>
            </a:r>
            <a:r>
              <a:rPr lang="en-GB" sz="2800" dirty="0" err="1"/>
              <a:t>disse</a:t>
            </a:r>
            <a:r>
              <a:rPr lang="en-GB" sz="2800" dirty="0"/>
              <a:t>.</a:t>
            </a:r>
          </a:p>
          <a:p>
            <a:pPr>
              <a:lnSpc>
                <a:spcPct val="90000"/>
              </a:lnSpc>
              <a:spcBef>
                <a:spcPts val="1001"/>
              </a:spcBef>
            </a:pPr>
            <a:r>
              <a:rPr lang="en-GB" sz="2800" b="1" dirty="0" err="1">
                <a:effectLst/>
              </a:rPr>
              <a:t>Beskrive</a:t>
            </a:r>
            <a:r>
              <a:rPr lang="en-GB" sz="2800" dirty="0"/>
              <a:t> </a:t>
            </a:r>
            <a:r>
              <a:rPr lang="en-GB" sz="2800" dirty="0" err="1"/>
              <a:t>og</a:t>
            </a:r>
            <a:r>
              <a:rPr lang="en-GB" sz="2800" dirty="0"/>
              <a:t> </a:t>
            </a:r>
            <a:r>
              <a:rPr lang="en-GB" sz="2800" b="1" dirty="0" err="1">
                <a:effectLst/>
              </a:rPr>
              <a:t>anvende</a:t>
            </a:r>
            <a:r>
              <a:rPr lang="en-GB" sz="2800" dirty="0"/>
              <a:t> et isolation framework </a:t>
            </a:r>
            <a:r>
              <a:rPr lang="en-GB" sz="2800" dirty="0" err="1"/>
              <a:t>til</a:t>
            </a:r>
            <a:r>
              <a:rPr lang="en-GB" sz="2800" dirty="0"/>
              <a:t> </a:t>
            </a:r>
            <a:r>
              <a:rPr lang="en-GB" sz="2800" dirty="0" err="1"/>
              <a:t>isolering</a:t>
            </a:r>
            <a:r>
              <a:rPr lang="en-GB" sz="2800" dirty="0"/>
              <a:t> </a:t>
            </a:r>
            <a:r>
              <a:rPr lang="en-GB" sz="2800" dirty="0" err="1"/>
              <a:t>af</a:t>
            </a:r>
            <a:r>
              <a:rPr lang="en-GB" sz="2800" dirty="0"/>
              <a:t> </a:t>
            </a:r>
            <a:r>
              <a:rPr lang="en-GB" sz="2800" dirty="0" err="1"/>
              <a:t>programenheder</a:t>
            </a:r>
            <a:r>
              <a:rPr lang="en-GB" sz="2800" dirty="0"/>
              <a:t>.</a:t>
            </a:r>
          </a:p>
          <a:p>
            <a:pPr>
              <a:lnSpc>
                <a:spcPct val="90000"/>
              </a:lnSpc>
              <a:spcBef>
                <a:spcPts val="1001"/>
              </a:spcBef>
            </a:pPr>
            <a:r>
              <a:rPr lang="en-GB" sz="2800" b="1" dirty="0" err="1">
                <a:effectLst/>
              </a:rPr>
              <a:t>Beskrive</a:t>
            </a:r>
            <a:r>
              <a:rPr lang="en-GB" sz="2800" b="1" dirty="0">
                <a:effectLst/>
              </a:rPr>
              <a:t>, </a:t>
            </a:r>
            <a:r>
              <a:rPr lang="en-GB" sz="2800" b="1" dirty="0" err="1">
                <a:effectLst/>
              </a:rPr>
              <a:t>sammenligne</a:t>
            </a:r>
            <a:r>
              <a:rPr lang="en-GB" sz="2800" dirty="0"/>
              <a:t> </a:t>
            </a:r>
            <a:r>
              <a:rPr lang="en-GB" sz="2800" dirty="0" err="1"/>
              <a:t>og</a:t>
            </a:r>
            <a:r>
              <a:rPr lang="en-GB" sz="2800" dirty="0"/>
              <a:t> </a:t>
            </a:r>
            <a:r>
              <a:rPr lang="en-GB" sz="2800" b="1" dirty="0" err="1">
                <a:effectLst/>
              </a:rPr>
              <a:t>anvende</a:t>
            </a:r>
            <a:r>
              <a:rPr lang="en-GB" sz="2800" dirty="0"/>
              <a:t> </a:t>
            </a:r>
            <a:r>
              <a:rPr lang="en-GB" sz="2800" dirty="0" err="1"/>
              <a:t>udvalgte</a:t>
            </a:r>
            <a:r>
              <a:rPr lang="en-GB" sz="2800" dirty="0"/>
              <a:t> </a:t>
            </a:r>
            <a:r>
              <a:rPr lang="en-GB" sz="2800" dirty="0" err="1"/>
              <a:t>typer</a:t>
            </a:r>
            <a:r>
              <a:rPr lang="en-GB" sz="2800" dirty="0"/>
              <a:t> </a:t>
            </a:r>
            <a:r>
              <a:rPr lang="en-GB" sz="2800" dirty="0" err="1"/>
              <a:t>af</a:t>
            </a:r>
            <a:r>
              <a:rPr lang="en-GB" sz="2800" dirty="0"/>
              <a:t> code coverage </a:t>
            </a:r>
            <a:r>
              <a:rPr lang="en-GB" sz="2800" dirty="0" err="1"/>
              <a:t>til</a:t>
            </a:r>
            <a:r>
              <a:rPr lang="en-GB" sz="2800" dirty="0"/>
              <a:t> </a:t>
            </a:r>
            <a:r>
              <a:rPr lang="en-GB" sz="2800" dirty="0" err="1"/>
              <a:t>kvalitetssikring</a:t>
            </a:r>
            <a:r>
              <a:rPr lang="en-GB" sz="2800" dirty="0"/>
              <a:t> </a:t>
            </a:r>
            <a:r>
              <a:rPr lang="en-GB" sz="2800" dirty="0" err="1"/>
              <a:t>af</a:t>
            </a:r>
            <a:r>
              <a:rPr lang="en-GB" sz="2800" dirty="0"/>
              <a:t> tests.</a:t>
            </a:r>
          </a:p>
          <a:p>
            <a:pPr>
              <a:lnSpc>
                <a:spcPct val="90000"/>
              </a:lnSpc>
              <a:spcBef>
                <a:spcPts val="1001"/>
              </a:spcBef>
            </a:pPr>
            <a:r>
              <a:rPr lang="en-GB" sz="2800" b="1" dirty="0" err="1">
                <a:effectLst/>
              </a:rPr>
              <a:t>Foretage</a:t>
            </a:r>
            <a:r>
              <a:rPr lang="en-GB" sz="2800" dirty="0"/>
              <a:t> </a:t>
            </a:r>
            <a:r>
              <a:rPr lang="en-GB" sz="2800" dirty="0" err="1"/>
              <a:t>grænseværdianalyse</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tests</a:t>
            </a:r>
            <a:r>
              <a:rPr lang="en-GB" sz="2800" b="1" dirty="0" err="1">
                <a:effectLst/>
              </a:rPr>
              <a:t>Anvende</a:t>
            </a:r>
            <a:r>
              <a:rPr lang="en-GB" sz="2800" dirty="0"/>
              <a:t> </a:t>
            </a:r>
            <a:r>
              <a:rPr lang="en-GB" sz="2800" dirty="0" err="1"/>
              <a:t>udvalgte</a:t>
            </a:r>
            <a:r>
              <a:rPr lang="en-GB" sz="2800" dirty="0"/>
              <a:t> </a:t>
            </a:r>
            <a:r>
              <a:rPr lang="en-GB" sz="2800" dirty="0" err="1"/>
              <a:t>værktøjer</a:t>
            </a:r>
            <a:r>
              <a:rPr lang="en-GB" sz="2800" dirty="0"/>
              <a:t> </a:t>
            </a:r>
            <a:r>
              <a:rPr lang="en-GB" sz="2800" dirty="0" err="1"/>
              <a:t>til</a:t>
            </a:r>
            <a:r>
              <a:rPr lang="en-GB" sz="2800" dirty="0"/>
              <a:t> </a:t>
            </a:r>
            <a:r>
              <a:rPr lang="en-GB" sz="2800" dirty="0" err="1"/>
              <a:t>kvalitetssikring</a:t>
            </a:r>
            <a:r>
              <a:rPr lang="en-GB" sz="2800" dirty="0"/>
              <a:t> </a:t>
            </a:r>
            <a:r>
              <a:rPr lang="en-GB" sz="2800" dirty="0" err="1"/>
              <a:t>af</a:t>
            </a:r>
            <a:r>
              <a:rPr lang="en-GB" sz="2800" dirty="0"/>
              <a:t> </a:t>
            </a:r>
            <a:r>
              <a:rPr lang="en-GB" sz="2800" dirty="0" err="1"/>
              <a:t>programkode</a:t>
            </a:r>
            <a:r>
              <a:rPr lang="en-GB" sz="2800" dirty="0"/>
              <a:t> </a:t>
            </a:r>
            <a:r>
              <a:rPr lang="en-GB" sz="2800" dirty="0" err="1"/>
              <a:t>og</a:t>
            </a:r>
            <a:r>
              <a:rPr lang="en-GB" sz="2800" dirty="0"/>
              <a:t> tests</a:t>
            </a:r>
          </a:p>
          <a:p>
            <a:pPr>
              <a:lnSpc>
                <a:spcPct val="90000"/>
              </a:lnSpc>
              <a:spcBef>
                <a:spcPts val="1001"/>
              </a:spcBef>
            </a:pPr>
            <a:r>
              <a:rPr lang="en-GB" sz="2800" b="1" dirty="0" err="1">
                <a:effectLst/>
              </a:rPr>
              <a:t>Anvende</a:t>
            </a:r>
            <a:r>
              <a:rPr lang="en-GB" sz="2800" dirty="0"/>
              <a:t> </a:t>
            </a:r>
            <a:r>
              <a:rPr lang="en-GB" sz="2800" dirty="0" err="1"/>
              <a:t>versionsstyringsværktøjer</a:t>
            </a:r>
            <a:r>
              <a:rPr lang="en-GB" sz="2800" dirty="0"/>
              <a:t> </a:t>
            </a:r>
            <a:r>
              <a:rPr lang="en-GB" sz="2800" dirty="0" err="1"/>
              <a:t>til</a:t>
            </a:r>
            <a:r>
              <a:rPr lang="en-GB" sz="2800" dirty="0"/>
              <a:t> </a:t>
            </a:r>
            <a:r>
              <a:rPr lang="en-GB" sz="2800" dirty="0" err="1"/>
              <a:t>versionskontrol</a:t>
            </a:r>
            <a:r>
              <a:rPr lang="en-GB" sz="2800" dirty="0"/>
              <a:t> </a:t>
            </a:r>
            <a:r>
              <a:rPr lang="en-GB" sz="2800" dirty="0" err="1"/>
              <a:t>og</a:t>
            </a:r>
            <a:r>
              <a:rPr lang="en-GB" sz="2800" dirty="0"/>
              <a:t> </a:t>
            </a:r>
            <a:r>
              <a:rPr lang="en-GB" sz="2800" dirty="0" err="1"/>
              <a:t>sikring</a:t>
            </a:r>
            <a:r>
              <a:rPr lang="en-GB" sz="2800" dirty="0"/>
              <a:t>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dirty="0"/>
              <a:t> </a:t>
            </a:r>
            <a:r>
              <a:rPr lang="en-GB" sz="2800" dirty="0" err="1"/>
              <a:t>anvendelsen</a:t>
            </a:r>
            <a:r>
              <a:rPr lang="en-GB" sz="2800" dirty="0"/>
              <a:t> </a:t>
            </a:r>
            <a:r>
              <a:rPr lang="en-GB" sz="2800" dirty="0" err="1"/>
              <a:t>af</a:t>
            </a:r>
            <a:r>
              <a:rPr lang="en-GB" sz="2800" dirty="0"/>
              <a:t> </a:t>
            </a:r>
            <a:r>
              <a:rPr lang="en-GB" sz="2800" dirty="0" err="1"/>
              <a:t>versionsstyringsværktøjer</a:t>
            </a:r>
            <a:r>
              <a:rPr lang="en-GB" sz="2800" dirty="0"/>
              <a:t> </a:t>
            </a:r>
            <a:r>
              <a:rPr lang="en-GB" sz="2800" dirty="0" err="1"/>
              <a:t>i</a:t>
            </a:r>
            <a:r>
              <a:rPr lang="en-GB" sz="2800" dirty="0"/>
              <a:t> </a:t>
            </a:r>
            <a:r>
              <a:rPr lang="en-GB" sz="2800" dirty="0" err="1"/>
              <a:t>en</a:t>
            </a:r>
            <a:r>
              <a:rPr lang="en-GB" sz="2800" dirty="0"/>
              <a:t> </a:t>
            </a:r>
            <a:r>
              <a:rPr lang="en-GB" sz="2800" dirty="0" err="1"/>
              <a:t>moderne</a:t>
            </a:r>
            <a:r>
              <a:rPr lang="en-GB" sz="2800" dirty="0"/>
              <a:t> </a:t>
            </a:r>
            <a:r>
              <a:rPr lang="en-GB" sz="2800" dirty="0" err="1"/>
              <a:t>udviklingsproces</a:t>
            </a:r>
            <a:endParaRPr lang="en-GB" sz="2800" dirty="0"/>
          </a:p>
          <a:p>
            <a:pPr>
              <a:lnSpc>
                <a:spcPct val="90000"/>
              </a:lnSpc>
              <a:spcBef>
                <a:spcPts val="1001"/>
              </a:spcBef>
            </a:pPr>
            <a:r>
              <a:rPr lang="en-GB" sz="2800" b="1" dirty="0" err="1">
                <a:effectLst/>
              </a:rPr>
              <a:t>Beskrive</a:t>
            </a:r>
            <a:r>
              <a:rPr lang="en-GB" sz="2800" dirty="0"/>
              <a:t> </a:t>
            </a:r>
            <a:r>
              <a:rPr lang="en-GB" sz="2800" dirty="0" err="1"/>
              <a:t>en</a:t>
            </a:r>
            <a:r>
              <a:rPr lang="en-GB" sz="2800" dirty="0"/>
              <a:t> Continuous Integration </a:t>
            </a:r>
            <a:r>
              <a:rPr lang="en-GB" sz="2800" dirty="0" err="1"/>
              <a:t>proces</a:t>
            </a:r>
            <a:r>
              <a:rPr lang="en-GB" sz="2800" b="1" dirty="0" err="1">
                <a:effectLst/>
              </a:rPr>
              <a:t>Anvende</a:t>
            </a:r>
            <a:r>
              <a:rPr lang="en-GB" sz="2800" dirty="0"/>
              <a:t> et Continuous Integration </a:t>
            </a:r>
            <a:r>
              <a:rPr lang="en-GB" sz="2800" dirty="0" err="1"/>
              <a:t>værktøj</a:t>
            </a:r>
            <a:r>
              <a:rPr lang="en-GB" sz="2800" dirty="0"/>
              <a:t> </a:t>
            </a:r>
            <a:r>
              <a:rPr lang="en-GB" sz="2800" dirty="0" err="1"/>
              <a:t>til</a:t>
            </a:r>
            <a:r>
              <a:rPr lang="en-GB" sz="2800" dirty="0"/>
              <a:t> </a:t>
            </a:r>
            <a:r>
              <a:rPr lang="en-GB" sz="2800" dirty="0" err="1"/>
              <a:t>automatisk</a:t>
            </a:r>
            <a:r>
              <a:rPr lang="en-GB" sz="2800" dirty="0"/>
              <a:t> build, test </a:t>
            </a:r>
            <a:r>
              <a:rPr lang="en-GB" sz="2800" dirty="0" err="1"/>
              <a:t>og</a:t>
            </a:r>
            <a:r>
              <a:rPr lang="en-GB" sz="2800" dirty="0"/>
              <a:t> integration </a:t>
            </a:r>
            <a:r>
              <a:rPr lang="en-GB" sz="2800" dirty="0" err="1"/>
              <a:t>af</a:t>
            </a:r>
            <a:r>
              <a:rPr lang="en-GB" sz="2800" dirty="0"/>
              <a:t> </a:t>
            </a:r>
            <a:r>
              <a:rPr lang="en-GB" sz="2800" dirty="0" err="1"/>
              <a:t>programkode</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planlægge</a:t>
            </a:r>
            <a:r>
              <a:rPr lang="en-GB" sz="2800" b="1" dirty="0">
                <a:effectLst/>
              </a:rPr>
              <a:t> </a:t>
            </a:r>
            <a:r>
              <a:rPr lang="en-GB" sz="2800" b="1" dirty="0" err="1">
                <a:effectLst/>
              </a:rPr>
              <a:t>og</a:t>
            </a:r>
            <a:r>
              <a:rPr lang="en-GB" sz="2800" b="1" dirty="0">
                <a:effectLst/>
              </a:rPr>
              <a:t> </a:t>
            </a:r>
            <a:r>
              <a:rPr lang="en-GB" sz="2800" b="1" dirty="0" err="1">
                <a:effectLst/>
              </a:rPr>
              <a:t>udføre</a:t>
            </a:r>
            <a:r>
              <a:rPr lang="en-GB" sz="2800" dirty="0"/>
              <a:t> </a:t>
            </a:r>
            <a:r>
              <a:rPr lang="en-GB" sz="2800" dirty="0" err="1"/>
              <a:t>integrationstest</a:t>
            </a:r>
            <a:endParaRPr lang="en-GB" sz="2800" dirty="0"/>
          </a:p>
          <a:p>
            <a:pPr>
              <a:lnSpc>
                <a:spcPct val="90000"/>
              </a:lnSpc>
              <a:spcBef>
                <a:spcPts val="1001"/>
              </a:spcBef>
            </a:pPr>
            <a:r>
              <a:rPr lang="en-GB" sz="2800" b="1" dirty="0" err="1">
                <a:effectLst/>
              </a:rPr>
              <a:t>Beskrive</a:t>
            </a:r>
            <a:r>
              <a:rPr lang="en-GB" sz="2800" b="1" dirty="0">
                <a:effectLst/>
              </a:rPr>
              <a:t> </a:t>
            </a:r>
            <a:r>
              <a:rPr lang="en-GB" sz="2800" b="1" dirty="0" err="1">
                <a:effectLst/>
              </a:rPr>
              <a:t>og</a:t>
            </a:r>
            <a:r>
              <a:rPr lang="en-GB" sz="2800" b="1" dirty="0">
                <a:effectLst/>
              </a:rPr>
              <a:t> </a:t>
            </a:r>
            <a:r>
              <a:rPr lang="en-GB" sz="2800" b="1" dirty="0" err="1">
                <a:effectLst/>
              </a:rPr>
              <a:t>anvende</a:t>
            </a:r>
            <a:r>
              <a:rPr lang="en-GB" sz="2800" dirty="0"/>
              <a:t> </a:t>
            </a:r>
            <a:r>
              <a:rPr lang="en-GB" sz="2800" dirty="0" err="1"/>
              <a:t>værktøjer</a:t>
            </a:r>
            <a:r>
              <a:rPr lang="en-GB" sz="2800" dirty="0"/>
              <a:t> </a:t>
            </a:r>
            <a:r>
              <a:rPr lang="en-GB" sz="2800" dirty="0" err="1"/>
              <a:t>til</a:t>
            </a:r>
            <a:r>
              <a:rPr lang="en-GB" sz="2800" dirty="0"/>
              <a:t> </a:t>
            </a:r>
            <a:r>
              <a:rPr lang="en-GB" sz="2800" dirty="0" err="1"/>
              <a:t>specifikation</a:t>
            </a:r>
            <a:r>
              <a:rPr lang="en-GB" sz="2800" dirty="0"/>
              <a:t> </a:t>
            </a:r>
            <a:r>
              <a:rPr lang="en-GB" sz="2800" dirty="0" err="1"/>
              <a:t>og</a:t>
            </a:r>
            <a:r>
              <a:rPr lang="en-GB" sz="2800" dirty="0"/>
              <a:t> </a:t>
            </a:r>
            <a:r>
              <a:rPr lang="en-GB" sz="2800" dirty="0" err="1"/>
              <a:t>gennemførelse</a:t>
            </a:r>
            <a:r>
              <a:rPr lang="en-GB" sz="2800" dirty="0"/>
              <a:t> </a:t>
            </a:r>
            <a:r>
              <a:rPr lang="en-GB" sz="2800" dirty="0" err="1"/>
              <a:t>af</a:t>
            </a:r>
            <a:r>
              <a:rPr lang="en-GB" sz="2800" dirty="0"/>
              <a:t> system- </a:t>
            </a:r>
            <a:r>
              <a:rPr lang="en-GB" sz="2800" dirty="0" err="1"/>
              <a:t>og</a:t>
            </a:r>
            <a:r>
              <a:rPr lang="en-GB" sz="2800" dirty="0"/>
              <a:t> </a:t>
            </a:r>
            <a:r>
              <a:rPr lang="en-GB" sz="2800" dirty="0" err="1"/>
              <a:t>accepttest</a:t>
            </a:r>
            <a:r>
              <a:rPr lang="en-GB" sz="2800" dirty="0"/>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11016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F7E7-B3D7-E404-7FB2-A215AF16CCD5}"/>
              </a:ext>
            </a:extLst>
          </p:cNvPr>
          <p:cNvSpPr>
            <a:spLocks noGrp="1"/>
          </p:cNvSpPr>
          <p:nvPr>
            <p:ph type="title"/>
          </p:nvPr>
        </p:nvSpPr>
        <p:spPr/>
        <p:txBody>
          <a:bodyPr/>
          <a:lstStyle/>
          <a:p>
            <a:r>
              <a:rPr lang="en-DK" dirty="0"/>
              <a:t>SW4SWT</a:t>
            </a:r>
          </a:p>
        </p:txBody>
      </p:sp>
      <p:sp>
        <p:nvSpPr>
          <p:cNvPr id="3" name="Subtitle 2">
            <a:extLst>
              <a:ext uri="{FF2B5EF4-FFF2-40B4-BE49-F238E27FC236}">
                <a16:creationId xmlns:a16="http://schemas.microsoft.com/office/drawing/2014/main" id="{745BFECE-8031-AED8-8A10-DEDBA40EA2AB}"/>
              </a:ext>
            </a:extLst>
          </p:cNvPr>
          <p:cNvSpPr>
            <a:spLocks noGrp="1"/>
          </p:cNvSpPr>
          <p:nvPr>
            <p:ph type="subTitle"/>
          </p:nvPr>
        </p:nvSpPr>
        <p:spPr/>
        <p:txBody>
          <a:bodyPr/>
          <a:lstStyle/>
          <a:p>
            <a:r>
              <a:rPr lang="en-DK" dirty="0"/>
              <a:t>Selvstændigt kursus</a:t>
            </a:r>
          </a:p>
          <a:p>
            <a:r>
              <a:rPr lang="en-DK" dirty="0"/>
              <a:t>Meget praktisk</a:t>
            </a:r>
          </a:p>
          <a:p>
            <a:r>
              <a:rPr lang="en-DK" dirty="0"/>
              <a:t>Fokus på test og setup af test pipeline </a:t>
            </a:r>
          </a:p>
          <a:p>
            <a:r>
              <a:rPr lang="en-DK" dirty="0"/>
              <a:t>Har tre afleveringer, som skal godkendes</a:t>
            </a:r>
          </a:p>
          <a:p>
            <a:pPr lvl="1"/>
            <a:r>
              <a:rPr lang="en-DK" dirty="0"/>
              <a:t>Uge 37</a:t>
            </a:r>
          </a:p>
          <a:p>
            <a:pPr lvl="1"/>
            <a:r>
              <a:rPr lang="en-DK" dirty="0"/>
              <a:t>Uge 43</a:t>
            </a:r>
          </a:p>
          <a:p>
            <a:pPr lvl="1"/>
            <a:r>
              <a:rPr lang="en-DK" dirty="0"/>
              <a:t>Uge 47</a:t>
            </a:r>
          </a:p>
          <a:p>
            <a:pPr marL="0" indent="0">
              <a:buNone/>
            </a:pPr>
            <a:endParaRPr lang="en-DK" dirty="0"/>
          </a:p>
        </p:txBody>
      </p:sp>
    </p:spTree>
    <p:extLst>
      <p:ext uri="{BB962C8B-B14F-4D97-AF65-F5344CB8AC3E}">
        <p14:creationId xmlns:p14="http://schemas.microsoft.com/office/powerpoint/2010/main" val="275902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Undervises af os</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effectLst/>
              </a:rPr>
              <a:t>Redegøre</a:t>
            </a:r>
            <a:r>
              <a:rPr lang="en-GB" sz="2800" dirty="0"/>
              <a:t> for </a:t>
            </a:r>
            <a:r>
              <a:rPr lang="en-GB" sz="2800" dirty="0" err="1"/>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for </a:t>
            </a:r>
            <a:r>
              <a:rPr lang="en-GB" sz="2800" dirty="0" err="1"/>
              <a:t>relevante</a:t>
            </a:r>
            <a:r>
              <a:rPr lang="en-GB" sz="2800" dirty="0"/>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for de </a:t>
            </a:r>
            <a:r>
              <a:rPr lang="en-GB" sz="2800" dirty="0" err="1"/>
              <a:t>til</a:t>
            </a:r>
            <a:r>
              <a:rPr lang="en-GB" sz="2800" dirty="0"/>
              <a:t> parallel </a:t>
            </a:r>
            <a:r>
              <a:rPr lang="en-GB" sz="2800" dirty="0" err="1"/>
              <a:t>programmering</a:t>
            </a:r>
            <a:r>
              <a:rPr lang="en-GB" sz="2800" dirty="0"/>
              <a:t> </a:t>
            </a:r>
            <a:r>
              <a:rPr lang="en-GB" sz="2800" dirty="0" err="1"/>
              <a:t>hørende</a:t>
            </a:r>
            <a:r>
              <a:rPr lang="en-GB" sz="2800" dirty="0"/>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t>til</a:t>
            </a:r>
            <a:r>
              <a:rPr lang="en-GB" sz="2800" dirty="0"/>
              <a:t> at </a:t>
            </a:r>
            <a:r>
              <a:rPr lang="en-GB" sz="2800" dirty="0" err="1"/>
              <a:t>kommunikere</a:t>
            </a:r>
            <a:r>
              <a:rPr lang="en-GB" sz="2800" dirty="0"/>
              <a:t> </a:t>
            </a:r>
            <a:r>
              <a:rPr lang="en-GB" sz="2800" dirty="0" err="1"/>
              <a:t>mellem</a:t>
            </a:r>
            <a:r>
              <a:rPr lang="en-GB" sz="2800" dirty="0"/>
              <a:t> </a:t>
            </a:r>
            <a:r>
              <a:rPr lang="en-GB" sz="2800" dirty="0" err="1"/>
              <a:t>applikationer</a:t>
            </a:r>
            <a:r>
              <a:rPr lang="en-GB" sz="2800" dirty="0"/>
              <a:t> </a:t>
            </a:r>
            <a:r>
              <a:rPr lang="en-GB" sz="2800" dirty="0" err="1"/>
              <a:t>på</a:t>
            </a:r>
            <a:r>
              <a:rPr lang="en-GB" sz="2800" dirty="0"/>
              <a:t> </a:t>
            </a:r>
            <a:r>
              <a:rPr lang="en-GB" sz="2800" dirty="0" err="1"/>
              <a:t>forskellige</a:t>
            </a:r>
            <a:r>
              <a:rPr lang="en-GB" sz="2800" dirty="0"/>
              <a:t> </a:t>
            </a:r>
            <a:r>
              <a:rPr lang="en-GB" sz="2800" dirty="0" err="1"/>
              <a:t>enheder</a:t>
            </a:r>
            <a:endParaRPr lang="en-GB" sz="2800" dirty="0"/>
          </a:p>
          <a:p>
            <a:pPr>
              <a:lnSpc>
                <a:spcPct val="90000"/>
              </a:lnSpc>
              <a:spcBef>
                <a:spcPts val="1001"/>
              </a:spcBef>
            </a:pPr>
            <a:r>
              <a:rPr lang="en-GB" sz="2800" b="1" dirty="0" err="1">
                <a:effectLst/>
              </a:rPr>
              <a:t>Redegøre</a:t>
            </a:r>
            <a:r>
              <a:rPr lang="en-GB" sz="2800" b="1" dirty="0">
                <a:effectLst/>
              </a:rPr>
              <a:t> </a:t>
            </a:r>
            <a:r>
              <a:rPr lang="en-GB" sz="2800" dirty="0"/>
              <a:t>for </a:t>
            </a:r>
            <a:r>
              <a:rPr lang="en-GB" sz="2800" dirty="0" err="1"/>
              <a:t>valg</a:t>
            </a:r>
            <a:r>
              <a:rPr lang="en-GB" sz="2800" dirty="0"/>
              <a:t> </a:t>
            </a:r>
            <a:r>
              <a:rPr lang="en-GB" sz="2800" dirty="0" err="1"/>
              <a:t>af</a:t>
            </a:r>
            <a:r>
              <a:rPr lang="en-GB" sz="2800" dirty="0"/>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311588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designmønstre</a:t>
            </a:r>
            <a:r>
              <a:rPr lang="en-GB" sz="2800" dirty="0"/>
              <a:t> </a:t>
            </a:r>
            <a:r>
              <a:rPr lang="en-GB" sz="2800" dirty="0" err="1"/>
              <a:t>til</a:t>
            </a:r>
            <a:r>
              <a:rPr lang="en-GB" sz="2800" dirty="0"/>
              <a:t> </a:t>
            </a:r>
            <a:r>
              <a:rPr lang="en-GB" sz="2800" dirty="0" err="1"/>
              <a:t>udvikling</a:t>
            </a:r>
            <a:r>
              <a:rPr lang="en-GB" sz="2800" dirty="0"/>
              <a:t> </a:t>
            </a:r>
            <a:r>
              <a:rPr lang="en-GB" sz="2800" dirty="0" err="1"/>
              <a:t>af</a:t>
            </a:r>
            <a:r>
              <a:rPr lang="en-GB" sz="2800" dirty="0"/>
              <a:t> </a:t>
            </a:r>
            <a:r>
              <a:rPr lang="en-GB" sz="2800" dirty="0" err="1"/>
              <a:t>applikationer</a:t>
            </a:r>
            <a:endParaRPr lang="en-GB" sz="2800" dirty="0"/>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udvalgte</a:t>
            </a:r>
            <a:r>
              <a:rPr lang="en-GB" sz="2800" dirty="0">
                <a:solidFill>
                  <a:schemeClr val="bg2"/>
                </a:solidFill>
              </a:rPr>
              <a:t> </a:t>
            </a:r>
            <a:r>
              <a:rPr lang="en-GB" sz="2800" dirty="0" err="1"/>
              <a:t>designmønstre</a:t>
            </a:r>
            <a:r>
              <a:rPr lang="en-GB" sz="2800" b="1" dirty="0">
                <a:effectLst/>
              </a:rPr>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solidFill>
                  <a:schemeClr val="bg2"/>
                </a:solidFill>
                <a:effectLst/>
              </a:rPr>
              <a:t>Anvende</a:t>
            </a:r>
            <a:r>
              <a:rPr lang="en-GB" sz="2800" dirty="0">
                <a:solidFill>
                  <a:schemeClr val="bg2"/>
                </a:solidFill>
              </a:rPr>
              <a:t> </a:t>
            </a:r>
            <a:r>
              <a:rPr lang="en-GB" sz="2800" dirty="0"/>
              <a:t>parallel </a:t>
            </a:r>
            <a:r>
              <a:rPr lang="en-GB" sz="2800" dirty="0" err="1"/>
              <a:t>programmering</a:t>
            </a:r>
            <a:r>
              <a:rPr lang="en-GB" sz="2800" dirty="0"/>
              <a:t> </a:t>
            </a:r>
          </a:p>
          <a:p>
            <a:pPr>
              <a:lnSpc>
                <a:spcPct val="90000"/>
              </a:lnSpc>
              <a:spcBef>
                <a:spcPts val="1001"/>
              </a:spcBef>
            </a:pPr>
            <a:r>
              <a:rPr lang="en-GB" sz="2800" b="1" dirty="0" err="1">
                <a:solidFill>
                  <a:schemeClr val="bg2"/>
                </a:solidFill>
                <a:effectLst/>
              </a:rPr>
              <a:t>Redegøre</a:t>
            </a:r>
            <a:r>
              <a:rPr lang="en-GB" sz="2800" dirty="0">
                <a:solidFill>
                  <a:schemeClr val="bg2"/>
                </a:solidFill>
              </a:rPr>
              <a:t> 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solidFill>
                  <a:schemeClr val="bg2"/>
                </a:solidFill>
                <a:effectLst/>
              </a:rPr>
              <a:t>Anvende</a:t>
            </a:r>
            <a:r>
              <a:rPr lang="en-GB" sz="2800" b="1" dirty="0">
                <a:solidFill>
                  <a:schemeClr val="bg2"/>
                </a:solidFill>
                <a:effectLst/>
              </a:rPr>
              <a:t> </a:t>
            </a:r>
            <a:r>
              <a:rPr lang="en-GB" sz="2800" dirty="0" err="1"/>
              <a:t>netværksværksprotokoller</a:t>
            </a:r>
            <a:r>
              <a:rPr lang="en-GB" sz="2800" dirty="0">
                <a:solidFill>
                  <a:schemeClr val="bg2"/>
                </a:solidFill>
              </a:rPr>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solidFill>
                  <a:schemeClr val="bg2"/>
                </a:solidFill>
                <a:effectLst/>
              </a:rPr>
              <a:t>Redegøre</a:t>
            </a:r>
            <a:r>
              <a:rPr lang="en-GB" sz="2800" b="1" dirty="0">
                <a:solidFill>
                  <a:schemeClr val="bg2"/>
                </a:solidFill>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67522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a:bodyPr>
          <a:lstStyle/>
          <a:p>
            <a:pPr>
              <a:lnSpc>
                <a:spcPct val="90000"/>
              </a:lnSpc>
              <a:spcBef>
                <a:spcPts val="1001"/>
              </a:spcBef>
            </a:pPr>
            <a:r>
              <a:rPr lang="en-GB" sz="2800" b="1" dirty="0" err="1">
                <a:effectLst/>
              </a:rPr>
              <a:t>Anvende</a:t>
            </a:r>
            <a:r>
              <a:rPr lang="en-GB" sz="2800" b="1" dirty="0">
                <a:effectLst/>
              </a:rPr>
              <a:t> </a:t>
            </a:r>
            <a:r>
              <a:rPr lang="en-GB" sz="2800" dirty="0" err="1"/>
              <a:t>designmønstre</a:t>
            </a:r>
            <a:r>
              <a:rPr lang="en-GB" sz="2800" dirty="0"/>
              <a:t> </a:t>
            </a:r>
            <a:r>
              <a:rPr lang="en-GB" sz="2800" dirty="0" err="1">
                <a:solidFill>
                  <a:schemeClr val="bg2"/>
                </a:solidFill>
              </a:rPr>
              <a:t>til</a:t>
            </a:r>
            <a:r>
              <a:rPr lang="en-GB" sz="2800" dirty="0">
                <a:solidFill>
                  <a:schemeClr val="bg2"/>
                </a:solidFill>
              </a:rPr>
              <a:t> </a:t>
            </a:r>
            <a:r>
              <a:rPr lang="en-GB" sz="2800" dirty="0" err="1">
                <a:solidFill>
                  <a:schemeClr val="bg2"/>
                </a:solidFill>
              </a:rPr>
              <a:t>udvikling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solidFill>
                  <a:schemeClr val="bg2"/>
                </a:solidFill>
              </a:rPr>
              <a:t>applikationer</a:t>
            </a:r>
            <a:endParaRPr lang="en-GB" sz="2800" dirty="0">
              <a:solidFill>
                <a:schemeClr val="bg2"/>
              </a:solidFill>
            </a:endParaRPr>
          </a:p>
          <a:p>
            <a:pPr>
              <a:lnSpc>
                <a:spcPct val="90000"/>
              </a:lnSpc>
              <a:spcBef>
                <a:spcPts val="1001"/>
              </a:spcBef>
            </a:pPr>
            <a:r>
              <a:rPr lang="en-GB" sz="2800" b="1" dirty="0" err="1">
                <a:effectLst/>
              </a:rPr>
              <a:t>Redegøre</a:t>
            </a:r>
            <a:r>
              <a:rPr lang="en-GB" sz="2800" dirty="0">
                <a:solidFill>
                  <a:schemeClr val="bg2"/>
                </a:solidFill>
              </a:rPr>
              <a:t> for </a:t>
            </a:r>
            <a:r>
              <a:rPr lang="en-GB" sz="2800" dirty="0" err="1">
                <a:solidFill>
                  <a:schemeClr val="bg2"/>
                </a:solidFill>
              </a:rPr>
              <a:t>udvalgte</a:t>
            </a:r>
            <a:r>
              <a:rPr lang="en-GB" sz="2800" dirty="0"/>
              <a:t> </a:t>
            </a:r>
            <a:r>
              <a:rPr lang="en-GB" sz="2800" dirty="0" err="1"/>
              <a:t>designmønstre</a:t>
            </a:r>
            <a:r>
              <a:rPr lang="en-GB" sz="2800" b="1" dirty="0">
                <a:effectLst/>
              </a:rPr>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a:t>
            </a:r>
            <a:r>
              <a:rPr lang="en-GB" sz="2800" dirty="0" err="1">
                <a:solidFill>
                  <a:schemeClr val="bg2"/>
                </a:solidFill>
              </a:rPr>
              <a:t>relevante</a:t>
            </a:r>
            <a:r>
              <a:rPr lang="en-GB" sz="2800" dirty="0">
                <a:solidFill>
                  <a:schemeClr val="bg2"/>
                </a:solidFill>
              </a:rPr>
              <a:t> </a:t>
            </a:r>
            <a:r>
              <a:rPr lang="en-GB" sz="2800" dirty="0" err="1"/>
              <a:t>konfigurationsteknikker</a:t>
            </a:r>
            <a:endParaRPr lang="en-GB" sz="2800" dirty="0"/>
          </a:p>
          <a:p>
            <a:pPr>
              <a:lnSpc>
                <a:spcPct val="90000"/>
              </a:lnSpc>
              <a:spcBef>
                <a:spcPts val="1001"/>
              </a:spcBef>
            </a:pPr>
            <a:r>
              <a:rPr lang="en-GB" sz="2800" b="1" dirty="0" err="1">
                <a:effectLst/>
              </a:rPr>
              <a:t>Anvende</a:t>
            </a:r>
            <a:r>
              <a:rPr lang="en-GB" sz="2800" dirty="0"/>
              <a:t> parallel </a:t>
            </a:r>
            <a:r>
              <a:rPr lang="en-GB" sz="2800" dirty="0" err="1"/>
              <a:t>programmering</a:t>
            </a:r>
            <a:r>
              <a:rPr lang="en-GB" sz="2800" dirty="0"/>
              <a:t> </a:t>
            </a:r>
          </a:p>
          <a:p>
            <a:pPr>
              <a:lnSpc>
                <a:spcPct val="90000"/>
              </a:lnSpc>
              <a:spcBef>
                <a:spcPts val="1001"/>
              </a:spcBef>
            </a:pPr>
            <a:r>
              <a:rPr lang="en-GB" sz="2800" b="1" dirty="0" err="1">
                <a:effectLst/>
              </a:rPr>
              <a:t>Redegøre</a:t>
            </a:r>
            <a:r>
              <a:rPr lang="en-GB" sz="2800" dirty="0"/>
              <a:t> </a:t>
            </a:r>
            <a:r>
              <a:rPr lang="en-GB" sz="2800" dirty="0">
                <a:solidFill>
                  <a:schemeClr val="bg2"/>
                </a:solidFill>
              </a:rPr>
              <a:t>for de </a:t>
            </a:r>
            <a:r>
              <a:rPr lang="en-GB" sz="2800" dirty="0" err="1">
                <a:solidFill>
                  <a:schemeClr val="bg2"/>
                </a:solidFill>
              </a:rPr>
              <a:t>til</a:t>
            </a:r>
            <a:r>
              <a:rPr lang="en-GB" sz="2800" dirty="0">
                <a:solidFill>
                  <a:schemeClr val="bg2"/>
                </a:solidFill>
              </a:rPr>
              <a:t> parallel </a:t>
            </a:r>
            <a:r>
              <a:rPr lang="en-GB" sz="2800" dirty="0" err="1">
                <a:solidFill>
                  <a:schemeClr val="bg2"/>
                </a:solidFill>
              </a:rPr>
              <a:t>programmering</a:t>
            </a:r>
            <a:r>
              <a:rPr lang="en-GB" sz="2800" dirty="0">
                <a:solidFill>
                  <a:schemeClr val="bg2"/>
                </a:solidFill>
              </a:rPr>
              <a:t> </a:t>
            </a:r>
            <a:r>
              <a:rPr lang="en-GB" sz="2800" dirty="0" err="1">
                <a:solidFill>
                  <a:schemeClr val="bg2"/>
                </a:solidFill>
              </a:rPr>
              <a:t>hørende</a:t>
            </a:r>
            <a:r>
              <a:rPr lang="en-GB" sz="2800" dirty="0">
                <a:solidFill>
                  <a:schemeClr val="bg2"/>
                </a:solidFill>
              </a:rPr>
              <a:t> </a:t>
            </a:r>
            <a:r>
              <a:rPr lang="en-GB" sz="2800" dirty="0" err="1"/>
              <a:t>synkroniseringsproblematikker</a:t>
            </a:r>
            <a:endParaRPr lang="en-GB" sz="2800" dirty="0"/>
          </a:p>
          <a:p>
            <a:pPr>
              <a:lnSpc>
                <a:spcPct val="90000"/>
              </a:lnSpc>
              <a:spcBef>
                <a:spcPts val="1001"/>
              </a:spcBef>
            </a:pPr>
            <a:r>
              <a:rPr lang="en-GB" sz="2800" b="1" dirty="0" err="1">
                <a:effectLst/>
              </a:rPr>
              <a:t>Anvende</a:t>
            </a:r>
            <a:r>
              <a:rPr lang="en-GB" sz="2800" b="1" dirty="0">
                <a:effectLst/>
              </a:rPr>
              <a:t> </a:t>
            </a:r>
            <a:r>
              <a:rPr lang="en-GB" sz="2800" dirty="0" err="1"/>
              <a:t>netværksværksprotokoller</a:t>
            </a:r>
            <a:r>
              <a:rPr lang="en-GB" sz="2800" dirty="0"/>
              <a:t> </a:t>
            </a:r>
            <a:r>
              <a:rPr lang="en-GB" sz="2800" dirty="0" err="1">
                <a:solidFill>
                  <a:schemeClr val="bg2"/>
                </a:solidFill>
              </a:rPr>
              <a:t>til</a:t>
            </a:r>
            <a:r>
              <a:rPr lang="en-GB" sz="2800" dirty="0">
                <a:solidFill>
                  <a:schemeClr val="bg2"/>
                </a:solidFill>
              </a:rPr>
              <a:t> at </a:t>
            </a:r>
            <a:r>
              <a:rPr lang="en-GB" sz="2800" dirty="0" err="1">
                <a:solidFill>
                  <a:schemeClr val="bg2"/>
                </a:solidFill>
              </a:rPr>
              <a:t>kommunikere</a:t>
            </a:r>
            <a:r>
              <a:rPr lang="en-GB" sz="2800" dirty="0">
                <a:solidFill>
                  <a:schemeClr val="bg2"/>
                </a:solidFill>
              </a:rPr>
              <a:t> </a:t>
            </a:r>
            <a:r>
              <a:rPr lang="en-GB" sz="2800" dirty="0" err="1">
                <a:solidFill>
                  <a:schemeClr val="bg2"/>
                </a:solidFill>
              </a:rPr>
              <a:t>mellem</a:t>
            </a:r>
            <a:r>
              <a:rPr lang="en-GB" sz="2800" dirty="0">
                <a:solidFill>
                  <a:schemeClr val="bg2"/>
                </a:solidFill>
              </a:rPr>
              <a:t> </a:t>
            </a:r>
            <a:r>
              <a:rPr lang="en-GB" sz="2800" dirty="0" err="1">
                <a:solidFill>
                  <a:schemeClr val="bg2"/>
                </a:solidFill>
              </a:rPr>
              <a:t>applikationer</a:t>
            </a:r>
            <a:r>
              <a:rPr lang="en-GB" sz="2800" dirty="0">
                <a:solidFill>
                  <a:schemeClr val="bg2"/>
                </a:solidFill>
              </a:rPr>
              <a:t> </a:t>
            </a:r>
            <a:r>
              <a:rPr lang="en-GB" sz="2800" dirty="0" err="1">
                <a:solidFill>
                  <a:schemeClr val="bg2"/>
                </a:solidFill>
              </a:rPr>
              <a:t>på</a:t>
            </a:r>
            <a:r>
              <a:rPr lang="en-GB" sz="2800" dirty="0">
                <a:solidFill>
                  <a:schemeClr val="bg2"/>
                </a:solidFill>
              </a:rPr>
              <a:t> </a:t>
            </a:r>
            <a:r>
              <a:rPr lang="en-GB" sz="2800" dirty="0" err="1">
                <a:solidFill>
                  <a:schemeClr val="bg2"/>
                </a:solidFill>
              </a:rPr>
              <a:t>forskellige</a:t>
            </a:r>
            <a:r>
              <a:rPr lang="en-GB" sz="2800" dirty="0">
                <a:solidFill>
                  <a:schemeClr val="bg2"/>
                </a:solidFill>
              </a:rPr>
              <a:t> </a:t>
            </a:r>
            <a:r>
              <a:rPr lang="en-GB" sz="2800" dirty="0" err="1">
                <a:solidFill>
                  <a:schemeClr val="bg2"/>
                </a:solidFill>
              </a:rPr>
              <a:t>enheder</a:t>
            </a:r>
            <a:endParaRPr lang="en-GB" sz="2800" dirty="0">
              <a:solidFill>
                <a:schemeClr val="bg2"/>
              </a:solidFill>
            </a:endParaRPr>
          </a:p>
          <a:p>
            <a:pPr>
              <a:lnSpc>
                <a:spcPct val="90000"/>
              </a:lnSpc>
              <a:spcBef>
                <a:spcPts val="1001"/>
              </a:spcBef>
            </a:pPr>
            <a:r>
              <a:rPr lang="en-GB" sz="2800" b="1" dirty="0" err="1">
                <a:effectLst/>
              </a:rPr>
              <a:t>Redegøre</a:t>
            </a:r>
            <a:r>
              <a:rPr lang="en-GB" sz="2800" b="1" dirty="0">
                <a:effectLst/>
              </a:rPr>
              <a:t> </a:t>
            </a:r>
            <a:r>
              <a:rPr lang="en-GB" sz="2800" dirty="0">
                <a:solidFill>
                  <a:schemeClr val="bg2"/>
                </a:solidFill>
              </a:rPr>
              <a:t>for </a:t>
            </a:r>
            <a:r>
              <a:rPr lang="en-GB" sz="2800" dirty="0" err="1">
                <a:solidFill>
                  <a:schemeClr val="bg2"/>
                </a:solidFill>
              </a:rPr>
              <a:t>valg</a:t>
            </a:r>
            <a:r>
              <a:rPr lang="en-GB" sz="2800" dirty="0">
                <a:solidFill>
                  <a:schemeClr val="bg2"/>
                </a:solidFill>
              </a:rPr>
              <a:t> </a:t>
            </a:r>
            <a:r>
              <a:rPr lang="en-GB" sz="2800" dirty="0" err="1">
                <a:solidFill>
                  <a:schemeClr val="bg2"/>
                </a:solidFill>
              </a:rPr>
              <a:t>af</a:t>
            </a:r>
            <a:r>
              <a:rPr lang="en-GB" sz="2800" dirty="0">
                <a:solidFill>
                  <a:schemeClr val="bg2"/>
                </a:solidFill>
              </a:rPr>
              <a:t> </a:t>
            </a:r>
            <a:r>
              <a:rPr lang="en-GB" sz="2800" dirty="0" err="1"/>
              <a:t>netværksprotokol</a:t>
            </a:r>
            <a:endParaRPr lang="en-GB" sz="2800" dirty="0"/>
          </a:p>
          <a:p>
            <a:pPr>
              <a:lnSpc>
                <a:spcPct val="90000"/>
              </a:lnSpc>
              <a:spcBef>
                <a:spcPts val="1001"/>
              </a:spcBef>
            </a:pPr>
            <a:r>
              <a:rPr lang="en-GB" sz="2800" b="1" dirty="0">
                <a:effectLst/>
              </a:rPr>
              <a:t>…</a:t>
            </a:r>
            <a:endParaRPr lang="da-DK" sz="2800" b="0" strike="noStrike" spc="-1" dirty="0">
              <a:solidFill>
                <a:srgbClr val="000000"/>
              </a:solidFill>
              <a:latin typeface="Gill Sans MT"/>
            </a:endParaRPr>
          </a:p>
        </p:txBody>
      </p:sp>
    </p:spTree>
    <p:extLst>
      <p:ext uri="{BB962C8B-B14F-4D97-AF65-F5344CB8AC3E}">
        <p14:creationId xmlns:p14="http://schemas.microsoft.com/office/powerpoint/2010/main" val="2956386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Der stilles store kvalitetskrav til de IT systemer der anvendes indenfor sundhedsområdet. Derfor er det vigtigt at kende de parametre hvorpå kvalitet af et IT system kan måles og hvilke redskaber udvikleren kan anvende for at opnå den ønskede kvalitet.</a:t>
            </a:r>
          </a:p>
          <a:p>
            <a:pPr>
              <a:lnSpc>
                <a:spcPct val="90000"/>
              </a:lnSpc>
              <a:spcBef>
                <a:spcPts val="1001"/>
              </a:spcBef>
            </a:pP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ST3ITS3 er et videregående programmeringskursus, hvor den studerende lærer at fastlægge et design, håndtere samtidighed, samt konfigurering af enkelte komponenter i applikationen, på en systematisk og organiseret måde, så systemets kvalitet sikres. Funktionalitet og kvalitet måles gennem struktureret test af systemet.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pic>
        <p:nvPicPr>
          <p:cNvPr id="3" name="Picture 2"/>
          <p:cNvPicPr>
            <a:picLocks noChangeAspect="1"/>
          </p:cNvPicPr>
          <p:nvPr/>
        </p:nvPicPr>
        <p:blipFill>
          <a:blip r:embed="rId3"/>
          <a:stretch>
            <a:fillRect/>
          </a:stretch>
        </p:blipFill>
        <p:spPr>
          <a:xfrm>
            <a:off x="4025092" y="452264"/>
            <a:ext cx="7200900" cy="6086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8" name="Picture 3"/>
          <p:cNvPicPr/>
          <p:nvPr/>
        </p:nvPicPr>
        <p:blipFill>
          <a:blip r:embed="rId4"/>
          <a:stretch/>
        </p:blipFill>
        <p:spPr>
          <a:xfrm>
            <a:off x="7498080" y="2440800"/>
            <a:ext cx="2161440" cy="2702160"/>
          </a:xfrm>
          <a:prstGeom prst="rect">
            <a:avLst/>
          </a:prstGeom>
          <a:ln>
            <a:noFill/>
          </a:ln>
        </p:spPr>
      </p:pic>
      <p:pic>
        <p:nvPicPr>
          <p:cNvPr id="189" name="Picture 4"/>
          <p:cNvPicPr/>
          <p:nvPr/>
        </p:nvPicPr>
        <p:blipFill>
          <a:blip r:embed="rId5"/>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94000"/>
          </a:bodyPr>
          <a:lstStyle/>
          <a:p>
            <a:pPr>
              <a:lnSpc>
                <a:spcPct val="90000"/>
              </a:lnSpc>
              <a:spcBef>
                <a:spcPts val="1001"/>
              </a:spcBef>
            </a:pPr>
            <a:r>
              <a:rPr lang="da-DK" sz="2800" b="0" strike="noStrike" spc="-1">
                <a:solidFill>
                  <a:srgbClr val="000000"/>
                </a:solidFill>
                <a:latin typeface="Gill Sans MT"/>
              </a:rPr>
              <a:t>Vi forventer at:</a:t>
            </a:r>
          </a:p>
          <a:p>
            <a:pPr>
              <a:lnSpc>
                <a:spcPct val="90000"/>
              </a:lnSpc>
              <a:spcBef>
                <a:spcPts val="1001"/>
              </a:spcBef>
            </a:pPr>
            <a:endParaRPr lang="da-DK" sz="28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læser stoffet inden forelæsning.</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deltager aktivt i diskussioner.</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spørger til det, du synes er svært. Hvis du synes noget er svært, er der </a:t>
            </a:r>
            <a:r>
              <a:rPr lang="da-DK" sz="2400" b="1" strike="noStrike" spc="-1">
                <a:solidFill>
                  <a:srgbClr val="000000"/>
                </a:solidFill>
                <a:latin typeface="Gill Sans MT"/>
              </a:rPr>
              <a:t>garanteret</a:t>
            </a:r>
            <a:r>
              <a:rPr lang="da-DK" sz="2400" b="0" strike="noStrike" spc="-1">
                <a:solidFill>
                  <a:srgbClr val="000000"/>
                </a:solidFill>
                <a:latin typeface="Gill Sans MT"/>
              </a:rPr>
              <a:t> også andre, som synes det er svært.</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a:solidFill>
                <a:srgbClr val="000000"/>
              </a:solidFill>
              <a:latin typeface="Gill Sans MT"/>
            </a:endParaRPr>
          </a:p>
          <a:p>
            <a:pPr marL="457200">
              <a:lnSpc>
                <a:spcPct val="90000"/>
              </a:lnSpc>
              <a:spcBef>
                <a:spcPts val="499"/>
              </a:spcBef>
            </a:pPr>
            <a:r>
              <a:rPr lang="da-DK" sz="2400" b="0" strike="noStrike" spc="-1">
                <a:solidFill>
                  <a:srgbClr val="000000"/>
                </a:solidFill>
                <a:latin typeface="Gill Sans MT"/>
              </a:rPr>
              <a:t>Du hjælper dine medstuderende.</a:t>
            </a:r>
          </a:p>
          <a:p>
            <a:pPr>
              <a:lnSpc>
                <a:spcPct val="90000"/>
              </a:lnSpc>
              <a:spcBef>
                <a:spcPts val="1001"/>
              </a:spcBef>
            </a:pPr>
            <a:endParaRPr lang="da-DK" sz="2400" b="0" strike="noStrike" spc="-1">
              <a:solidFill>
                <a:srgbClr val="000000"/>
              </a:solidFill>
              <a:latin typeface="Gill Sans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WPF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spc="-1" dirty="0">
                <a:solidFill>
                  <a:srgbClr val="000000"/>
                </a:solidFill>
                <a:latin typeface="Gill Sans MT"/>
              </a:rPr>
              <a:t>Events</a:t>
            </a:r>
          </a:p>
          <a:p>
            <a:pPr>
              <a:lnSpc>
                <a:spcPct val="90000"/>
              </a:lnSpc>
              <a:spcBef>
                <a:spcPts val="1001"/>
              </a:spcBef>
            </a:pPr>
            <a:r>
              <a:rPr lang="da-DK" sz="2800" spc="-1" dirty="0" err="1">
                <a:solidFill>
                  <a:srgbClr val="000000"/>
                </a:solidFill>
                <a:latin typeface="Gill Sans MT"/>
              </a:rPr>
              <a:t>Delegates</a:t>
            </a:r>
            <a:endParaRPr lang="da-DK" sz="2800" spc="-1" dirty="0">
              <a:solidFill>
                <a:srgbClr val="000000"/>
              </a:solidFill>
              <a:latin typeface="Gill Sans MT"/>
            </a:endParaRP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b="0" strike="noStrike" spc="-1" dirty="0">
                <a:solidFill>
                  <a:srgbClr val="000000"/>
                </a:solidFill>
                <a:latin typeface="Gill Sans MT"/>
              </a:rPr>
              <a:t>UML </a:t>
            </a: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Præsentationslaget</a:t>
            </a:r>
          </a:p>
          <a:p>
            <a:pPr>
              <a:lnSpc>
                <a:spcPct val="90000"/>
              </a:lnSpc>
              <a:spcBef>
                <a:spcPts val="1001"/>
              </a:spcBef>
            </a:pPr>
            <a:r>
              <a:rPr lang="da-DK" sz="2800" b="0" strike="noStrike" spc="-1" dirty="0">
                <a:solidFill>
                  <a:srgbClr val="000000"/>
                </a:solidFill>
                <a:latin typeface="Gill Sans MT"/>
              </a:rPr>
              <a:t>  </a:t>
            </a:r>
            <a:r>
              <a:rPr lang="da-DK" sz="2800" b="0" strike="noStrike" spc="-1" dirty="0" err="1">
                <a:solidFill>
                  <a:srgbClr val="000000"/>
                </a:solidFill>
                <a:latin typeface="Gill Sans MT"/>
              </a:rPr>
              <a:t>Datalaget</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Logiklaget</a:t>
            </a: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ml@ase.au.dk</a:t>
            </a:r>
            <a:endParaRPr lang="da-DK" sz="2800" b="0" strike="noStrike" spc="-1" dirty="0">
              <a:solidFill>
                <a:srgbClr val="000000"/>
              </a:solidFill>
              <a:latin typeface="Gill Sans MT"/>
            </a:endParaRPr>
          </a:p>
        </p:txBody>
      </p:sp>
      <p:pic>
        <p:nvPicPr>
          <p:cNvPr id="184" name="Picture 3"/>
          <p:cNvPicPr/>
          <p:nvPr/>
        </p:nvPicPr>
        <p:blipFill>
          <a:blip r:embed="rId3"/>
          <a:stretch/>
        </p:blipFill>
        <p:spPr>
          <a:xfrm>
            <a:off x="838080" y="2674088"/>
            <a:ext cx="2555280" cy="2845800"/>
          </a:xfrm>
          <a:prstGeom prst="rect">
            <a:avLst/>
          </a:prstGeom>
          <a:ln>
            <a:noFill/>
          </a:ln>
        </p:spPr>
      </p:pic>
      <p:pic>
        <p:nvPicPr>
          <p:cNvPr id="185" name="Picture 5"/>
          <p:cNvPicPr/>
          <p:nvPr/>
        </p:nvPicPr>
        <p:blipFill>
          <a:blip r:embed="rId4"/>
          <a:stretch/>
        </p:blipFill>
        <p:spPr>
          <a:xfrm rot="5400000">
            <a:off x="6728601" y="2811585"/>
            <a:ext cx="4349160" cy="3261960"/>
          </a:xfrm>
          <a:prstGeom prst="rect">
            <a:avLst/>
          </a:prstGeom>
          <a:ln>
            <a:noFill/>
          </a:ln>
        </p:spPr>
      </p:pic>
      <p:sp>
        <p:nvSpPr>
          <p:cNvPr id="6" name="TextShape 2"/>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da-DK" sz="2800" b="0" strike="noStrike" spc="-1" dirty="0">
                <a:solidFill>
                  <a:srgbClr val="000000"/>
                </a:solidFill>
                <a:latin typeface="Gill Sans MT"/>
              </a:rPr>
              <a:t>Hjælpelærer to </a:t>
            </a:r>
            <a:r>
              <a:rPr lang="da-DK" sz="2800" b="0" strike="noStrike" spc="-1" dirty="0" err="1">
                <a:solidFill>
                  <a:srgbClr val="000000"/>
                </a:solidFill>
                <a:latin typeface="Gill Sans MT"/>
              </a:rPr>
              <a:t>come</a:t>
            </a:r>
            <a:endParaRPr lang="da-DK" sz="2800" b="0" strike="noStrike" spc="-1" dirty="0">
              <a:solidFill>
                <a:srgbClr val="000000"/>
              </a:solidFill>
              <a:latin typeface="Gill Sans MT"/>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henrik@ase.au.dk</a:t>
            </a:r>
            <a:endParaRPr lang="da-DK" sz="2800" b="0" strike="noStrike" spc="-1" dirty="0">
              <a:solidFill>
                <a:srgbClr val="000000"/>
              </a:solidFill>
              <a:latin typeface="Gill Sans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6" name="Picture 5">
            <a:extLst>
              <a:ext uri="{FF2B5EF4-FFF2-40B4-BE49-F238E27FC236}">
                <a16:creationId xmlns:a16="http://schemas.microsoft.com/office/drawing/2014/main" id="{5F1699B5-262A-0242-8736-4D3E7DBEB730}"/>
              </a:ext>
            </a:extLst>
          </p:cNvPr>
          <p:cNvPicPr/>
          <p:nvPr/>
        </p:nvPicPr>
        <p:blipFill>
          <a:blip r:embed="rId4"/>
          <a:stretch/>
        </p:blipFill>
        <p:spPr>
          <a:xfrm rot="5400000">
            <a:off x="7018855" y="1535798"/>
            <a:ext cx="4783680" cy="3587760"/>
          </a:xfrm>
          <a:prstGeom prst="rect">
            <a:avLst/>
          </a:prstGeom>
          <a:ln>
            <a:noFill/>
          </a:ln>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 </a:t>
            </a:r>
            <a:r>
              <a:rPr lang="en-US" sz="2400" dirty="0" err="1">
                <a:sym typeface="Wingdings" panose="05000000000000000000" pitchFamily="2" charset="2"/>
              </a:rPr>
              <a:t>Systemarkitekt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098" name="Picture 2" descr="https://www.terma.com/media/324531/acmds_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836712"/>
            <a:ext cx="8352928"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5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5528</TotalTime>
  <Words>1198</Words>
  <Application>Microsoft Macintosh PowerPoint</Application>
  <PresentationFormat>Widescreen</PresentationFormat>
  <Paragraphs>202</Paragraphs>
  <Slides>24</Slides>
  <Notes>11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AU Passata</vt:lpstr>
      <vt:lpstr>AU Passata Light</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PowerPoint Presentation</vt:lpstr>
      <vt:lpstr>ViraHawk</vt:lpstr>
      <vt:lpstr>PowerPoint Presentation</vt:lpstr>
      <vt:lpstr>PowerPoint Presentation</vt:lpstr>
      <vt:lpstr>SW4SWT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Henrik Bitsch Kirk</cp:lastModifiedBy>
  <cp:revision>53</cp:revision>
  <dcterms:created xsi:type="dcterms:W3CDTF">2017-09-19T09:05:55Z</dcterms:created>
  <dcterms:modified xsi:type="dcterms:W3CDTF">2023-08-21T07:11:33Z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